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3"/>
    <p:sldId id="261" r:id="rId4"/>
    <p:sldId id="260" r:id="rId5"/>
    <p:sldId id="257" r:id="rId6"/>
    <p:sldId id="258" r:id="rId7"/>
    <p:sldId id="262" r:id="rId8"/>
    <p:sldId id="263" r:id="rId9"/>
    <p:sldId id="264" r:id="rId10"/>
    <p:sldId id="265" r:id="rId11"/>
    <p:sldId id="266" r:id="rId12"/>
    <p:sldId id="267" r:id="rId13"/>
    <p:sldId id="259" r:id="rId14"/>
    <p:sldId id="268" r:id="rId15"/>
    <p:sldId id="269"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635" autoAdjust="0"/>
  </p:normalViewPr>
  <p:slideViewPr>
    <p:cSldViewPr>
      <p:cViewPr varScale="1">
        <p:scale>
          <a:sx n="73" d="100"/>
          <a:sy n="73" d="100"/>
        </p:scale>
        <p:origin x="-113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3E5C4D1-8667-452F-B00C-2AAB24BE6042}" type="datetimeFigureOut">
              <a:rPr lang="it-IT" smtClean="0"/>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A8EA56-B937-492E-A2FE-3B55732E3E28}" type="slidenum">
              <a:rPr lang="it-IT" smtClean="0"/>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hasCustomPrompt="1"/>
          </p:nvPr>
        </p:nvSpPr>
        <p:spPr/>
        <p:txBody>
          <a:bodyPr vert="eaVert"/>
          <a:lstStyle/>
          <a:p>
            <a:pPr lvl="0"/>
            <a:r>
              <a:rPr lang="it-IT" smtClean="0"/>
              <a:t>Fare clic per modificare stili del testo dello schema</a:t>
            </a:r>
            <a:endParaRPr lang="it-IT" smtClean="0"/>
          </a:p>
          <a:p>
            <a:pPr lvl="1"/>
            <a:r>
              <a:rPr lang="it-IT" smtClean="0"/>
              <a:t>Secondo livello</a:t>
            </a:r>
            <a:endParaRPr lang="it-IT" smtClean="0"/>
          </a:p>
          <a:p>
            <a:pPr lvl="2"/>
            <a:r>
              <a:rPr lang="it-IT" smtClean="0"/>
              <a:t>Terzo livello</a:t>
            </a:r>
            <a:endParaRPr lang="it-IT" smtClean="0"/>
          </a:p>
          <a:p>
            <a:pPr lvl="3"/>
            <a:r>
              <a:rPr lang="it-IT" smtClean="0"/>
              <a:t>Quarto livello</a:t>
            </a:r>
            <a:endParaRPr lang="it-IT" smtClean="0"/>
          </a:p>
          <a:p>
            <a:pPr lvl="4"/>
            <a:r>
              <a:rPr lang="it-IT" smtClean="0"/>
              <a:t>Quinto livello</a:t>
            </a:r>
            <a:endParaRPr lang="it-IT"/>
          </a:p>
        </p:txBody>
      </p:sp>
      <p:sp>
        <p:nvSpPr>
          <p:cNvPr id="4" name="Segnaposto data 3"/>
          <p:cNvSpPr>
            <a:spLocks noGrp="1"/>
          </p:cNvSpPr>
          <p:nvPr>
            <p:ph type="dt" sz="half" idx="10"/>
          </p:nvPr>
        </p:nvSpPr>
        <p:spPr/>
        <p:txBody>
          <a:bodyPr/>
          <a:lstStyle/>
          <a:p>
            <a:fld id="{A3E5C4D1-8667-452F-B00C-2AAB24BE6042}" type="datetimeFigureOut">
              <a:rPr lang="it-IT" smtClean="0"/>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A8EA56-B937-492E-A2FE-3B55732E3E28}" type="slidenum">
              <a:rPr lang="it-IT" smtClean="0"/>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hasCustomPrompt="1"/>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hasCustomPrompt="1"/>
          </p:nvPr>
        </p:nvSpPr>
        <p:spPr>
          <a:xfrm>
            <a:off x="457200" y="274638"/>
            <a:ext cx="6019800" cy="5851525"/>
          </a:xfrm>
        </p:spPr>
        <p:txBody>
          <a:bodyPr vert="eaVert"/>
          <a:lstStyle/>
          <a:p>
            <a:pPr lvl="0"/>
            <a:r>
              <a:rPr lang="it-IT" smtClean="0"/>
              <a:t>Fare clic per modificare stili del testo dello schema</a:t>
            </a:r>
            <a:endParaRPr lang="it-IT" smtClean="0"/>
          </a:p>
          <a:p>
            <a:pPr lvl="1"/>
            <a:r>
              <a:rPr lang="it-IT" smtClean="0"/>
              <a:t>Secondo livello</a:t>
            </a:r>
            <a:endParaRPr lang="it-IT" smtClean="0"/>
          </a:p>
          <a:p>
            <a:pPr lvl="2"/>
            <a:r>
              <a:rPr lang="it-IT" smtClean="0"/>
              <a:t>Terzo livello</a:t>
            </a:r>
            <a:endParaRPr lang="it-IT" smtClean="0"/>
          </a:p>
          <a:p>
            <a:pPr lvl="3"/>
            <a:r>
              <a:rPr lang="it-IT" smtClean="0"/>
              <a:t>Quarto livello</a:t>
            </a:r>
            <a:endParaRPr lang="it-IT" smtClean="0"/>
          </a:p>
          <a:p>
            <a:pPr lvl="4"/>
            <a:r>
              <a:rPr lang="it-IT" smtClean="0"/>
              <a:t>Quinto livello</a:t>
            </a:r>
            <a:endParaRPr lang="it-IT"/>
          </a:p>
        </p:txBody>
      </p:sp>
      <p:sp>
        <p:nvSpPr>
          <p:cNvPr id="4" name="Segnaposto data 3"/>
          <p:cNvSpPr>
            <a:spLocks noGrp="1"/>
          </p:cNvSpPr>
          <p:nvPr>
            <p:ph type="dt" sz="half" idx="10"/>
          </p:nvPr>
        </p:nvSpPr>
        <p:spPr/>
        <p:txBody>
          <a:bodyPr/>
          <a:lstStyle/>
          <a:p>
            <a:fld id="{A3E5C4D1-8667-452F-B00C-2AAB24BE6042}" type="datetimeFigureOut">
              <a:rPr lang="it-IT" smtClean="0"/>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A8EA56-B937-492E-A2FE-3B55732E3E28}" type="slidenum">
              <a:rPr lang="it-IT" smtClean="0"/>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smtClean="0"/>
              <a:t>Fare clic per modificare lo stile del titolo</a:t>
            </a:r>
            <a:endParaRPr lang="it-IT"/>
          </a:p>
        </p:txBody>
      </p:sp>
      <p:sp>
        <p:nvSpPr>
          <p:cNvPr id="3" name="Segnaposto contenuto 2"/>
          <p:cNvSpPr>
            <a:spLocks noGrp="1"/>
          </p:cNvSpPr>
          <p:nvPr>
            <p:ph idx="1" hasCustomPrompt="1"/>
          </p:nvPr>
        </p:nvSpPr>
        <p:spPr/>
        <p:txBody>
          <a:bodyPr/>
          <a:lstStyle/>
          <a:p>
            <a:pPr lvl="0"/>
            <a:r>
              <a:rPr lang="it-IT" smtClean="0"/>
              <a:t>Fare clic per modificare stili del testo dello schema</a:t>
            </a:r>
            <a:endParaRPr lang="it-IT" smtClean="0"/>
          </a:p>
          <a:p>
            <a:pPr lvl="1"/>
            <a:r>
              <a:rPr lang="it-IT" smtClean="0"/>
              <a:t>Secondo livello</a:t>
            </a:r>
            <a:endParaRPr lang="it-IT" smtClean="0"/>
          </a:p>
          <a:p>
            <a:pPr lvl="2"/>
            <a:r>
              <a:rPr lang="it-IT" smtClean="0"/>
              <a:t>Terzo livello</a:t>
            </a:r>
            <a:endParaRPr lang="it-IT" smtClean="0"/>
          </a:p>
          <a:p>
            <a:pPr lvl="3"/>
            <a:r>
              <a:rPr lang="it-IT" smtClean="0"/>
              <a:t>Quarto livello</a:t>
            </a:r>
            <a:endParaRPr lang="it-IT" smtClean="0"/>
          </a:p>
          <a:p>
            <a:pPr lvl="4"/>
            <a:r>
              <a:rPr lang="it-IT" smtClean="0"/>
              <a:t>Quinto livello</a:t>
            </a:r>
            <a:endParaRPr lang="it-IT"/>
          </a:p>
        </p:txBody>
      </p:sp>
      <p:sp>
        <p:nvSpPr>
          <p:cNvPr id="4" name="Segnaposto data 3"/>
          <p:cNvSpPr>
            <a:spLocks noGrp="1"/>
          </p:cNvSpPr>
          <p:nvPr>
            <p:ph type="dt" sz="half" idx="10"/>
          </p:nvPr>
        </p:nvSpPr>
        <p:spPr/>
        <p:txBody>
          <a:bodyPr/>
          <a:lstStyle/>
          <a:p>
            <a:fld id="{A3E5C4D1-8667-452F-B00C-2AAB24BE6042}" type="datetimeFigureOut">
              <a:rPr lang="it-IT" smtClean="0"/>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A8EA56-B937-492E-A2FE-3B55732E3E28}" type="slidenum">
              <a:rPr lang="it-IT" smtClean="0"/>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3E5C4D1-8667-452F-B00C-2AAB24BE6042}" type="datetimeFigureOut">
              <a:rPr lang="it-IT" smtClean="0"/>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A8EA56-B937-492E-A2FE-3B55732E3E28}" type="slidenum">
              <a:rPr lang="it-IT" smtClean="0"/>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smtClean="0"/>
              <a:t>Fare clic per modificare lo stile del titolo</a:t>
            </a:r>
            <a:endParaRPr lang="it-IT"/>
          </a:p>
        </p:txBody>
      </p:sp>
      <p:sp>
        <p:nvSpPr>
          <p:cNvPr id="3" name="Segnaposto contenuto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endParaRPr lang="it-IT" smtClean="0"/>
          </a:p>
          <a:p>
            <a:pPr lvl="1"/>
            <a:r>
              <a:rPr lang="it-IT" smtClean="0"/>
              <a:t>Secondo livello</a:t>
            </a:r>
            <a:endParaRPr lang="it-IT" smtClean="0"/>
          </a:p>
          <a:p>
            <a:pPr lvl="2"/>
            <a:r>
              <a:rPr lang="it-IT" smtClean="0"/>
              <a:t>Terzo livello</a:t>
            </a:r>
            <a:endParaRPr lang="it-IT" smtClean="0"/>
          </a:p>
          <a:p>
            <a:pPr lvl="3"/>
            <a:r>
              <a:rPr lang="it-IT" smtClean="0"/>
              <a:t>Quarto livello</a:t>
            </a:r>
            <a:endParaRPr lang="it-IT" smtClean="0"/>
          </a:p>
          <a:p>
            <a:pPr lvl="4"/>
            <a:r>
              <a:rPr lang="it-IT" smtClean="0"/>
              <a:t>Quinto livello</a:t>
            </a:r>
            <a:endParaRPr lang="it-IT"/>
          </a:p>
        </p:txBody>
      </p:sp>
      <p:sp>
        <p:nvSpPr>
          <p:cNvPr id="4" name="Segnaposto contenuto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endParaRPr lang="it-IT" smtClean="0"/>
          </a:p>
          <a:p>
            <a:pPr lvl="1"/>
            <a:r>
              <a:rPr lang="it-IT" smtClean="0"/>
              <a:t>Secondo livello</a:t>
            </a:r>
            <a:endParaRPr lang="it-IT" smtClean="0"/>
          </a:p>
          <a:p>
            <a:pPr lvl="2"/>
            <a:r>
              <a:rPr lang="it-IT" smtClean="0"/>
              <a:t>Terzo livello</a:t>
            </a:r>
            <a:endParaRPr lang="it-IT" smtClean="0"/>
          </a:p>
          <a:p>
            <a:pPr lvl="3"/>
            <a:r>
              <a:rPr lang="it-IT" smtClean="0"/>
              <a:t>Quarto livello</a:t>
            </a:r>
            <a:endParaRPr lang="it-IT" smtClean="0"/>
          </a:p>
          <a:p>
            <a:pPr lvl="4"/>
            <a:r>
              <a:rPr lang="it-IT" smtClean="0"/>
              <a:t>Quinto livello</a:t>
            </a:r>
            <a:endParaRPr lang="it-IT"/>
          </a:p>
        </p:txBody>
      </p:sp>
      <p:sp>
        <p:nvSpPr>
          <p:cNvPr id="5" name="Segnaposto data 4"/>
          <p:cNvSpPr>
            <a:spLocks noGrp="1"/>
          </p:cNvSpPr>
          <p:nvPr>
            <p:ph type="dt" sz="half" idx="10"/>
          </p:nvPr>
        </p:nvSpPr>
        <p:spPr/>
        <p:txBody>
          <a:bodyPr/>
          <a:lstStyle/>
          <a:p>
            <a:fld id="{A3E5C4D1-8667-452F-B00C-2AAB24BE6042}" type="datetimeFigureOut">
              <a:rPr lang="it-IT" smtClean="0"/>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5A8EA56-B937-492E-A2FE-3B55732E3E28}" type="slidenum">
              <a:rPr lang="it-IT" smtClean="0"/>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endParaRPr lang="it-IT" smtClean="0"/>
          </a:p>
          <a:p>
            <a:pPr lvl="1"/>
            <a:r>
              <a:rPr lang="it-IT" smtClean="0"/>
              <a:t>Secondo livello</a:t>
            </a:r>
            <a:endParaRPr lang="it-IT" smtClean="0"/>
          </a:p>
          <a:p>
            <a:pPr lvl="2"/>
            <a:r>
              <a:rPr lang="it-IT" smtClean="0"/>
              <a:t>Terzo livello</a:t>
            </a:r>
            <a:endParaRPr lang="it-IT" smtClean="0"/>
          </a:p>
          <a:p>
            <a:pPr lvl="3"/>
            <a:r>
              <a:rPr lang="it-IT" smtClean="0"/>
              <a:t>Quarto livello</a:t>
            </a:r>
            <a:endParaRPr lang="it-IT" smtClean="0"/>
          </a:p>
          <a:p>
            <a:pPr lvl="4"/>
            <a:r>
              <a:rPr lang="it-IT" smtClean="0"/>
              <a:t>Quinto livello</a:t>
            </a:r>
            <a:endParaRPr lang="it-IT"/>
          </a:p>
        </p:txBody>
      </p:sp>
      <p:sp>
        <p:nvSpPr>
          <p:cNvPr id="5" name="Segnaposto testo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endParaRPr lang="it-IT" smtClean="0"/>
          </a:p>
          <a:p>
            <a:pPr lvl="1"/>
            <a:r>
              <a:rPr lang="it-IT" smtClean="0"/>
              <a:t>Secondo livello</a:t>
            </a:r>
            <a:endParaRPr lang="it-IT" smtClean="0"/>
          </a:p>
          <a:p>
            <a:pPr lvl="2"/>
            <a:r>
              <a:rPr lang="it-IT" smtClean="0"/>
              <a:t>Terzo livello</a:t>
            </a:r>
            <a:endParaRPr lang="it-IT" smtClean="0"/>
          </a:p>
          <a:p>
            <a:pPr lvl="3"/>
            <a:r>
              <a:rPr lang="it-IT" smtClean="0"/>
              <a:t>Quarto livello</a:t>
            </a:r>
            <a:endParaRPr lang="it-IT" smtClean="0"/>
          </a:p>
          <a:p>
            <a:pPr lvl="4"/>
            <a:r>
              <a:rPr lang="it-IT" smtClean="0"/>
              <a:t>Quinto livello</a:t>
            </a:r>
            <a:endParaRPr lang="it-IT"/>
          </a:p>
        </p:txBody>
      </p:sp>
      <p:sp>
        <p:nvSpPr>
          <p:cNvPr id="7" name="Segnaposto data 6"/>
          <p:cNvSpPr>
            <a:spLocks noGrp="1"/>
          </p:cNvSpPr>
          <p:nvPr>
            <p:ph type="dt" sz="half" idx="10"/>
          </p:nvPr>
        </p:nvSpPr>
        <p:spPr/>
        <p:txBody>
          <a:bodyPr/>
          <a:lstStyle/>
          <a:p>
            <a:fld id="{A3E5C4D1-8667-452F-B00C-2AAB24BE6042}" type="datetimeFigureOut">
              <a:rPr lang="it-IT" smtClean="0"/>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5A8EA56-B937-492E-A2FE-3B55732E3E28}" type="slidenum">
              <a:rPr lang="it-IT" smtClean="0"/>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3E5C4D1-8667-452F-B00C-2AAB24BE6042}" type="datetimeFigureOut">
              <a:rPr lang="it-IT" smtClean="0"/>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5A8EA56-B937-492E-A2FE-3B55732E3E28}" type="slidenum">
              <a:rPr lang="it-IT" smtClean="0"/>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3E5C4D1-8667-452F-B00C-2AAB24BE6042}" type="datetimeFigureOut">
              <a:rPr lang="it-IT" smtClean="0"/>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5A8EA56-B937-492E-A2FE-3B55732E3E28}" type="slidenum">
              <a:rPr lang="it-IT" smtClean="0"/>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endParaRPr lang="it-IT" smtClean="0"/>
          </a:p>
          <a:p>
            <a:pPr lvl="1"/>
            <a:r>
              <a:rPr lang="it-IT" smtClean="0"/>
              <a:t>Secondo livello</a:t>
            </a:r>
            <a:endParaRPr lang="it-IT" smtClean="0"/>
          </a:p>
          <a:p>
            <a:pPr lvl="2"/>
            <a:r>
              <a:rPr lang="it-IT" smtClean="0"/>
              <a:t>Terzo livello</a:t>
            </a:r>
            <a:endParaRPr lang="it-IT" smtClean="0"/>
          </a:p>
          <a:p>
            <a:pPr lvl="3"/>
            <a:r>
              <a:rPr lang="it-IT" smtClean="0"/>
              <a:t>Quarto livello</a:t>
            </a:r>
            <a:endParaRPr lang="it-IT" smtClean="0"/>
          </a:p>
          <a:p>
            <a:pPr lvl="4"/>
            <a:r>
              <a:rPr lang="it-IT" smtClean="0"/>
              <a:t>Quinto livello</a:t>
            </a:r>
            <a:endParaRPr lang="it-IT"/>
          </a:p>
        </p:txBody>
      </p:sp>
      <p:sp>
        <p:nvSpPr>
          <p:cNvPr id="4" name="Segnaposto testo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3E5C4D1-8667-452F-B00C-2AAB24BE6042}" type="datetimeFigureOut">
              <a:rPr lang="it-IT" smtClean="0"/>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5A8EA56-B937-492E-A2FE-3B55732E3E28}" type="slidenum">
              <a:rPr lang="it-IT" smtClean="0"/>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3E5C4D1-8667-452F-B00C-2AAB24BE6042}" type="datetimeFigureOut">
              <a:rPr lang="it-IT" smtClean="0"/>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5A8EA56-B937-492E-A2FE-3B55732E3E28}" type="slidenum">
              <a:rPr lang="it-IT" smtClean="0"/>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endParaRPr lang="it-IT" smtClean="0"/>
          </a:p>
          <a:p>
            <a:pPr lvl="1"/>
            <a:r>
              <a:rPr lang="it-IT" smtClean="0"/>
              <a:t>Secondo livello</a:t>
            </a:r>
            <a:endParaRPr lang="it-IT" smtClean="0"/>
          </a:p>
          <a:p>
            <a:pPr lvl="2"/>
            <a:r>
              <a:rPr lang="it-IT" smtClean="0"/>
              <a:t>Terzo livello</a:t>
            </a:r>
            <a:endParaRPr lang="it-IT" smtClean="0"/>
          </a:p>
          <a:p>
            <a:pPr lvl="3"/>
            <a:r>
              <a:rPr lang="it-IT" smtClean="0"/>
              <a:t>Quarto livello</a:t>
            </a:r>
            <a:endParaRPr lang="it-IT" smtClean="0"/>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E5C4D1-8667-452F-B00C-2AAB24BE6042}" type="datetimeFigureOut">
              <a:rPr lang="it-IT" smtClean="0"/>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8EA56-B937-492E-A2FE-3B55732E3E28}" type="slidenum">
              <a:rPr lang="it-IT" smtClean="0"/>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jpe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Enzo\Desktop\Picture1.png"/>
          <p:cNvPicPr>
            <a:picLocks noChangeAspect="1" noChangeArrowheads="1"/>
          </p:cNvPicPr>
          <p:nvPr/>
        </p:nvPicPr>
        <p:blipFill>
          <a:blip r:embed="rId1"/>
          <a:srcRect/>
          <a:stretch>
            <a:fillRect/>
          </a:stretch>
        </p:blipFill>
        <p:spPr bwMode="auto">
          <a:xfrm>
            <a:off x="2643174" y="1928802"/>
            <a:ext cx="3423070" cy="2571768"/>
          </a:xfrm>
          <a:prstGeom prst="rect">
            <a:avLst/>
          </a:prstGeom>
          <a:noFill/>
        </p:spPr>
      </p:pic>
      <p:pic>
        <p:nvPicPr>
          <p:cNvPr id="5" name="Picture 2" descr="C:\Users\Enzo\Desktop\e se ci fosse un'altra vita\osserva foto 5.jpg"/>
          <p:cNvPicPr>
            <a:picLocks noChangeAspect="1" noChangeArrowheads="1"/>
          </p:cNvPicPr>
          <p:nvPr/>
        </p:nvPicPr>
        <p:blipFill>
          <a:blip r:embed="rId2"/>
          <a:srcRect/>
          <a:stretch>
            <a:fillRect/>
          </a:stretch>
        </p:blipFill>
        <p:spPr bwMode="auto">
          <a:xfrm>
            <a:off x="0" y="0"/>
            <a:ext cx="2462204" cy="3017157"/>
          </a:xfrm>
          <a:prstGeom prst="rect">
            <a:avLst/>
          </a:prstGeom>
          <a:noFill/>
        </p:spPr>
      </p:pic>
      <p:pic>
        <p:nvPicPr>
          <p:cNvPr id="6" name="Picture 2" descr="C:\Users\Enzo\Desktop\Screenshot.jpg"/>
          <p:cNvPicPr>
            <a:picLocks noChangeAspect="1" noChangeArrowheads="1"/>
          </p:cNvPicPr>
          <p:nvPr/>
        </p:nvPicPr>
        <p:blipFill>
          <a:blip r:embed="rId3"/>
          <a:srcRect/>
          <a:stretch>
            <a:fillRect/>
          </a:stretch>
        </p:blipFill>
        <p:spPr bwMode="auto">
          <a:xfrm>
            <a:off x="6000760" y="4148310"/>
            <a:ext cx="3143240" cy="2709690"/>
          </a:xfrm>
          <a:prstGeom prst="rect">
            <a:avLst/>
          </a:prstGeom>
          <a:noFill/>
        </p:spPr>
      </p:pic>
      <p:sp>
        <p:nvSpPr>
          <p:cNvPr id="7" name="CasellaDiTesto 6"/>
          <p:cNvSpPr txBox="1"/>
          <p:nvPr/>
        </p:nvSpPr>
        <p:spPr>
          <a:xfrm>
            <a:off x="2714625" y="213995"/>
            <a:ext cx="6112510" cy="1554480"/>
          </a:xfrm>
          <a:prstGeom prst="rect">
            <a:avLst/>
          </a:prstGeom>
          <a:noFill/>
        </p:spPr>
        <p:txBody>
          <a:bodyPr wrap="square" rtlCol="0">
            <a:spAutoFit/>
          </a:bodyPr>
          <a:lstStyle/>
          <a:p>
            <a:r>
              <a:rPr lang="it-IT" sz="3200" dirty="0" smtClean="0">
                <a:solidFill>
                  <a:schemeClr val="accent2">
                    <a:lumMod val="75000"/>
                  </a:schemeClr>
                </a:solidFill>
                <a:latin typeface="Bernard MT Condensed" pitchFamily="18" charset="0"/>
              </a:rPr>
              <a:t>Cenni di geomorfologia, stratigrafia e paleontologia</a:t>
            </a:r>
            <a:endParaRPr lang="it-IT" sz="3200" dirty="0" smtClean="0">
              <a:solidFill>
                <a:schemeClr val="accent2">
                  <a:lumMod val="75000"/>
                </a:schemeClr>
              </a:solidFill>
              <a:latin typeface="Bernard MT Condensed" pitchFamily="18" charset="0"/>
            </a:endParaRPr>
          </a:p>
          <a:p>
            <a:r>
              <a:rPr lang="it-IT" sz="3200" dirty="0" smtClean="0">
                <a:solidFill>
                  <a:schemeClr val="accent2">
                    <a:lumMod val="75000"/>
                  </a:schemeClr>
                </a:solidFill>
                <a:latin typeface="Bernard MT Condensed" pitchFamily="18" charset="0"/>
              </a:rPr>
              <a:t>prof. Vincenzo Fucito </a:t>
            </a:r>
            <a:endParaRPr lang="it-IT" sz="3200" dirty="0" smtClean="0">
              <a:solidFill>
                <a:schemeClr val="accent2">
                  <a:lumMod val="75000"/>
                </a:schemeClr>
              </a:solidFill>
              <a:latin typeface="Bernard MT Condensed" pitchFamily="18" charset="0"/>
            </a:endParaRPr>
          </a:p>
        </p:txBody>
      </p:sp>
      <p:sp>
        <p:nvSpPr>
          <p:cNvPr id="8" name="CasellaDiTesto 7"/>
          <p:cNvSpPr txBox="1"/>
          <p:nvPr/>
        </p:nvSpPr>
        <p:spPr>
          <a:xfrm>
            <a:off x="714348" y="5214950"/>
            <a:ext cx="4643470" cy="1200329"/>
          </a:xfrm>
          <a:prstGeom prst="rect">
            <a:avLst/>
          </a:prstGeom>
          <a:noFill/>
        </p:spPr>
        <p:txBody>
          <a:bodyPr wrap="square" rtlCol="0">
            <a:spAutoFit/>
          </a:bodyPr>
          <a:lstStyle/>
          <a:p>
            <a:r>
              <a:rPr lang="it-IT" sz="2400" dirty="0" smtClean="0">
                <a:solidFill>
                  <a:schemeClr val="accent3">
                    <a:lumMod val="75000"/>
                  </a:schemeClr>
                </a:solidFill>
                <a:latin typeface="Bauhaus 93" pitchFamily="82" charset="0"/>
              </a:rPr>
              <a:t>Con Zona </a:t>
            </a:r>
            <a:r>
              <a:rPr lang="it-IT" sz="2400" dirty="0" err="1" smtClean="0">
                <a:solidFill>
                  <a:schemeClr val="accent3">
                    <a:lumMod val="75000"/>
                  </a:schemeClr>
                </a:solidFill>
                <a:latin typeface="Bauhaus 93" pitchFamily="82" charset="0"/>
              </a:rPr>
              <a:t>Lab</a:t>
            </a:r>
            <a:r>
              <a:rPr lang="it-IT" sz="2400" dirty="0" smtClean="0">
                <a:solidFill>
                  <a:schemeClr val="accent3">
                    <a:lumMod val="75000"/>
                  </a:schemeClr>
                </a:solidFill>
                <a:latin typeface="Bauhaus 93" pitchFamily="82" charset="0"/>
              </a:rPr>
              <a:t> per costruire una profilo topografico e sezione geologica </a:t>
            </a:r>
            <a:endParaRPr lang="it-IT" sz="2400" dirty="0">
              <a:solidFill>
                <a:schemeClr val="accent3">
                  <a:lumMod val="75000"/>
                </a:schemeClr>
              </a:solidFill>
              <a:latin typeface="Bauhaus 93"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l"/>
            <a:r>
              <a:rPr lang="it-IT" sz="1800" dirty="0" smtClean="0"/>
              <a:t>Il geologo dopo aver rilevato i diversi tipi di rocce, come esse siano inclinate nella stratificazione e soprattutto dopo aver compreso il rapporto geometrico e cronologico con cui la formazione della stratificazione è avvenuta costruisce la carta geologica.</a:t>
            </a:r>
            <a:br>
              <a:rPr lang="it-IT" sz="1800" dirty="0" smtClean="0"/>
            </a:br>
            <a:r>
              <a:rPr lang="it-IT" sz="1800" dirty="0" smtClean="0"/>
              <a:t>La carta geologica è resa tale partendo da una carta topografica dove il rilevamento delle litologie riscontate vengono cartografate  come in figura dove i diversi colori significano litologie diverse avvenute in ere geologiche diverse. Dalla lettura di queste carte è come se stessimo leggendo nel libro della storia evolutiva del nostro pianeta.</a:t>
            </a:r>
            <a:endParaRPr lang="it-IT" sz="1800" dirty="0"/>
          </a:p>
        </p:txBody>
      </p:sp>
      <p:pic>
        <p:nvPicPr>
          <p:cNvPr id="9218" name="Picture 2" descr="C:\Users\Enzo\Desktop\Screenshot.jpg"/>
          <p:cNvPicPr>
            <a:picLocks noGrp="1" noChangeAspect="1" noChangeArrowheads="1"/>
          </p:cNvPicPr>
          <p:nvPr>
            <p:ph idx="1"/>
          </p:nvPr>
        </p:nvPicPr>
        <p:blipFill>
          <a:blip r:embed="rId1"/>
          <a:srcRect/>
          <a:stretch>
            <a:fillRect/>
          </a:stretch>
        </p:blipFill>
        <p:spPr bwMode="auto">
          <a:xfrm>
            <a:off x="428596" y="1785926"/>
            <a:ext cx="5429288" cy="4680421"/>
          </a:xfrm>
          <a:prstGeom prst="rect">
            <a:avLst/>
          </a:prstGeom>
          <a:noFill/>
        </p:spPr>
      </p:pic>
      <p:sp>
        <p:nvSpPr>
          <p:cNvPr id="4" name="CasellaDiTesto 3"/>
          <p:cNvSpPr txBox="1"/>
          <p:nvPr/>
        </p:nvSpPr>
        <p:spPr>
          <a:xfrm>
            <a:off x="6143636" y="1928802"/>
            <a:ext cx="2500330" cy="4524315"/>
          </a:xfrm>
          <a:prstGeom prst="rect">
            <a:avLst/>
          </a:prstGeom>
          <a:noFill/>
        </p:spPr>
        <p:txBody>
          <a:bodyPr wrap="square" rtlCol="0">
            <a:spAutoFit/>
          </a:bodyPr>
          <a:lstStyle/>
          <a:p>
            <a:r>
              <a:rPr lang="it-IT" sz="1600" dirty="0" smtClean="0"/>
              <a:t>La carta riguarda una zona della Penisola </a:t>
            </a:r>
            <a:r>
              <a:rPr lang="it-IT" sz="1600" dirty="0" err="1" smtClean="0"/>
              <a:t>sorrentina</a:t>
            </a:r>
            <a:r>
              <a:rPr lang="it-IT" sz="1600" dirty="0" smtClean="0"/>
              <a:t>. Il verde sono calcari del Cretaceo mentre il celeste sono coperture di eruzioni recenti – quelle delle ultime eruzioni del Vesuvio per intenderci - che hanno contribuite a formare il suolo. In questa zona non era indispensabile immaginare  di tagliare la terra e vedere cosa c’era sotto (sezione geologica) perché l’erosione aveva già provveduto a mostrare le litologie sottostanti a quelle celesti …</a:t>
            </a:r>
            <a:endParaRPr lang="it-IT"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1800" dirty="0" smtClean="0"/>
              <a:t>La SEZ 3 dell’immagine precedente che appariva come un segmento su quella carta colorata ora in questa immagine ci mostra il rapporto stratigrafico tra le diverse rocce. Dopo aver ricavato il profilo topografico sapendo lungo il profilo tracciato dove si passa da una litologia all’altra e con che inclinazione e orientamento degli stati si può costruire una sezione geologica  </a:t>
            </a:r>
            <a:endParaRPr lang="it-IT" sz="1800" dirty="0"/>
          </a:p>
        </p:txBody>
      </p:sp>
      <p:pic>
        <p:nvPicPr>
          <p:cNvPr id="8194" name="Picture 2" descr="C:\Users\Enzo\Desktop\Scan10025.JPG"/>
          <p:cNvPicPr>
            <a:picLocks noGrp="1" noChangeAspect="1" noChangeArrowheads="1"/>
          </p:cNvPicPr>
          <p:nvPr>
            <p:ph idx="1"/>
          </p:nvPr>
        </p:nvPicPr>
        <p:blipFill>
          <a:blip r:embed="rId1" cstate="print"/>
          <a:srcRect/>
          <a:stretch>
            <a:fillRect/>
          </a:stretch>
        </p:blipFill>
        <p:spPr bwMode="auto">
          <a:xfrm rot="-5400000">
            <a:off x="2190486" y="459114"/>
            <a:ext cx="4643470" cy="672558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l"/>
            <a:r>
              <a:rPr lang="it-IT" sz="1800" dirty="0" smtClean="0"/>
              <a:t>Uno degli obiettivi del ricostruire la sezione geologica è individuare se possibile dei fossili guida: ossia delle forme di vita che si sono estinte e che la datazione assoluta delle rocce ci ha consentito di individuare quando sono vissute e quando si sono estinte. Lo studio della Paleontologia ci dimostra che la vita sulla Terra è evoluta e che cataclismi quali frane, alluvioni, terremoti ed eruzioni vulcaniche come anche eventi meteo estremi hanno contribuito insieme a condizioni di vivibilità che cambiavano a portare alcune forme di vita alla totale estinzione.</a:t>
            </a:r>
            <a:endParaRPr lang="it-IT" sz="1800" dirty="0"/>
          </a:p>
        </p:txBody>
      </p:sp>
      <p:pic>
        <p:nvPicPr>
          <p:cNvPr id="1026" name="Picture 2" descr="C:\Users\Enzo\Desktop\e se ci fosse un'altra vita\formazione fossili.jpg"/>
          <p:cNvPicPr>
            <a:picLocks noGrp="1" noChangeAspect="1" noChangeArrowheads="1"/>
          </p:cNvPicPr>
          <p:nvPr>
            <p:ph idx="1"/>
          </p:nvPr>
        </p:nvPicPr>
        <p:blipFill>
          <a:blip r:embed="rId1"/>
          <a:srcRect/>
          <a:stretch>
            <a:fillRect/>
          </a:stretch>
        </p:blipFill>
        <p:spPr bwMode="auto">
          <a:xfrm>
            <a:off x="866108" y="1600200"/>
            <a:ext cx="7411783" cy="452596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Zona </a:t>
            </a:r>
            <a:r>
              <a:rPr lang="it-IT" dirty="0" err="1" smtClean="0"/>
              <a:t>Lab</a:t>
            </a:r>
            <a:r>
              <a:rPr lang="it-IT" dirty="0" smtClean="0"/>
              <a:t>: sezione topografica  </a:t>
            </a:r>
            <a:endParaRPr lang="it-IT" dirty="0"/>
          </a:p>
        </p:txBody>
      </p:sp>
      <p:sp>
        <p:nvSpPr>
          <p:cNvPr id="3" name="Segnaposto contenuto 2"/>
          <p:cNvSpPr>
            <a:spLocks noGrp="1"/>
          </p:cNvSpPr>
          <p:nvPr>
            <p:ph idx="1"/>
          </p:nvPr>
        </p:nvSpPr>
        <p:spPr/>
        <p:txBody>
          <a:bodyPr>
            <a:normAutofit fontScale="70000" lnSpcReduction="20000"/>
          </a:bodyPr>
          <a:lstStyle/>
          <a:p>
            <a:pPr>
              <a:buFont typeface="Wingdings" pitchFamily="2" charset="2"/>
              <a:buChar char="Ø"/>
            </a:pPr>
            <a:r>
              <a:rPr lang="it-IT" dirty="0" smtClean="0"/>
              <a:t> Sulla fotocopia un segmento ti indica la sezione della vista frontale ed una invece la vista laterale</a:t>
            </a:r>
            <a:endParaRPr lang="it-IT" dirty="0" smtClean="0"/>
          </a:p>
          <a:p>
            <a:pPr>
              <a:buFont typeface="Wingdings" pitchFamily="2" charset="2"/>
              <a:buChar char="Ø"/>
            </a:pPr>
            <a:r>
              <a:rPr lang="it-IT" dirty="0" smtClean="0"/>
              <a:t> Sovrapponi il foglio di carta millimetrata al segmento lungo il quale vuoi effettuare la sezione</a:t>
            </a:r>
            <a:endParaRPr lang="it-IT" dirty="0" smtClean="0"/>
          </a:p>
          <a:p>
            <a:pPr>
              <a:buFont typeface="Wingdings" pitchFamily="2" charset="2"/>
              <a:buChar char="Ø"/>
            </a:pPr>
            <a:r>
              <a:rPr lang="it-IT" dirty="0" smtClean="0"/>
              <a:t>  i punti in cui le isoipse incontrano il segmento proiettali (manda la perpendicolare all’asse delle ascisse che rappresenta le distanze)</a:t>
            </a:r>
            <a:endParaRPr lang="it-IT" dirty="0" smtClean="0"/>
          </a:p>
          <a:p>
            <a:pPr>
              <a:buFont typeface="Wingdings" pitchFamily="2" charset="2"/>
              <a:buChar char="Ø"/>
            </a:pPr>
            <a:r>
              <a:rPr lang="it-IT" dirty="0" smtClean="0"/>
              <a:t> Lungo l’asse delle ordinate (y)  riporta le quote ricordando che se la carta è in scala 1:5000 la variazione è ogni 5 metri; se è di 1:10000 allora il dislivello è 10 metri altrimenti se è 1:25000 si tratta di 25 metri</a:t>
            </a:r>
            <a:endParaRPr lang="it-IT" dirty="0" smtClean="0"/>
          </a:p>
          <a:p>
            <a:pPr>
              <a:buFont typeface="Wingdings" pitchFamily="2" charset="2"/>
              <a:buChar char="Ø"/>
            </a:pPr>
            <a:r>
              <a:rPr lang="it-IT" dirty="0" smtClean="0"/>
              <a:t>Ora in corrispondenza di ogni punto che il segmento interseca le isoipse ne conosci il livello e di ciascuna il dislivello rispetto alla precedente e successiva: puoi dunque congiungere per ogni valore sulla x il corrispondente valore della y</a:t>
            </a:r>
            <a:endParaRPr lang="it-IT" dirty="0" smtClean="0"/>
          </a:p>
          <a:p>
            <a:pPr>
              <a:buFont typeface="Wingdings" pitchFamily="2" charset="2"/>
              <a:buChar char="Ø"/>
            </a:pPr>
            <a:r>
              <a:rPr lang="it-IT" dirty="0" smtClean="0"/>
              <a:t> unendo tutti i punti ottieni il profilo topografico </a:t>
            </a:r>
            <a:endParaRPr 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Zona </a:t>
            </a:r>
            <a:r>
              <a:rPr lang="it-IT" dirty="0" err="1" smtClean="0"/>
              <a:t>Lab</a:t>
            </a:r>
            <a:r>
              <a:rPr lang="it-IT" dirty="0" smtClean="0"/>
              <a:t> 2: sezione geologica </a:t>
            </a:r>
            <a:endParaRPr lang="it-IT" dirty="0"/>
          </a:p>
        </p:txBody>
      </p:sp>
      <p:sp>
        <p:nvSpPr>
          <p:cNvPr id="3" name="Segnaposto contenuto 2"/>
          <p:cNvSpPr>
            <a:spLocks noGrp="1"/>
          </p:cNvSpPr>
          <p:nvPr>
            <p:ph idx="1"/>
          </p:nvPr>
        </p:nvSpPr>
        <p:spPr/>
        <p:txBody>
          <a:bodyPr>
            <a:normAutofit fontScale="92500" lnSpcReduction="10000"/>
          </a:bodyPr>
          <a:lstStyle/>
          <a:p>
            <a:pPr>
              <a:buFont typeface="Wingdings" pitchFamily="2" charset="2"/>
              <a:buChar char="ü"/>
            </a:pPr>
            <a:r>
              <a:rPr lang="it-IT" dirty="0" smtClean="0"/>
              <a:t> Dopo aver ricavato la sezione topografica  immagina una superficie al di sotto della quale si trova una litologia e al di sopra di essa un’altra litologia: tale superficie immaginala dapprima parallela alle curve poi inclinata come rispetto ad esse</a:t>
            </a:r>
            <a:endParaRPr lang="it-IT" dirty="0" smtClean="0"/>
          </a:p>
          <a:p>
            <a:pPr>
              <a:buFont typeface="Wingdings" pitchFamily="2" charset="2"/>
              <a:buChar char="ü"/>
            </a:pPr>
            <a:r>
              <a:rPr lang="it-IT" dirty="0" smtClean="0"/>
              <a:t> ora immaginando che la stratigrafia si proprio parallela alla superficie di discontinuità che hai immaginato disegna uno schema della sezione geologica </a:t>
            </a:r>
            <a:endParaRPr lang="it-I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Cos’è il paesaggio?</a:t>
            </a:r>
            <a:endParaRPr lang="it-IT" dirty="0"/>
          </a:p>
        </p:txBody>
      </p:sp>
      <p:sp>
        <p:nvSpPr>
          <p:cNvPr id="4" name="Segnaposto contenuto 2"/>
          <p:cNvSpPr>
            <a:spLocks noGrp="1"/>
          </p:cNvSpPr>
          <p:nvPr>
            <p:ph idx="1"/>
          </p:nvPr>
        </p:nvSpPr>
        <p:spPr>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t-IT" dirty="0"/>
              <a:t>Il paesaggio è un sistema dinamico complesso, costituito dagli effetti di tutte le interazioni che si verificano a diversi livelli di scala tra le diverse entità abiotiche (interazioni tra la litosfera, l’atmosfera e l’idrosfera) e biotiche, comprese le attività adattative delle comunità animali e vegetali e quelle conoscitive e psichiche dell’uomo.</a:t>
            </a:r>
            <a:br>
              <a:rPr lang="it-IT" dirty="0"/>
            </a:br>
            <a:r>
              <a:rPr lang="it-IT" dirty="0"/>
              <a:t>(Dalle finalità dello statuto della </a:t>
            </a:r>
            <a:r>
              <a:rPr lang="it-IT" i="1" dirty="0"/>
              <a:t>Società Italiana di Ecologia del Paesaggio</a:t>
            </a:r>
            <a:r>
              <a:rPr lang="it-IT" dirty="0"/>
              <a:t>).</a:t>
            </a:r>
            <a:endParaRPr lang="it-IT" dirty="0"/>
          </a:p>
          <a:p>
            <a:endParaRPr lang="it-I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l"/>
            <a:r>
              <a:rPr lang="it-IT" sz="1800" dirty="0" smtClean="0"/>
              <a:t>Un fiume può generare delle valli a “V “ se è giovane  altrimenti man  mano che erode e deposita a seconda dell’energia cinetica delle acque evolve secondo una  valli ad “U” (che non sono solo tipiche delle valli glaciali)  o se tende a planare sul paesaggio assume in pianta un andamento sinuoso detto a meandri.  Ricordiamo comunque che un fiume lungo il suo tragitto erode e le sponde a desta e sinistra sono l’evidenza di quali rocce siano state erose: come un coltello che affonda la sua lama in una torta stratificata di pan di spagna e creme diverse, una volta rimossa la prima fetta appare il sostanzioso ripieno. Quindi un fiume ci consente di leggere nel libro della storia della Terra. </a:t>
            </a:r>
            <a:endParaRPr lang="it-IT" sz="1800" dirty="0"/>
          </a:p>
        </p:txBody>
      </p:sp>
      <p:pic>
        <p:nvPicPr>
          <p:cNvPr id="4098" name="Picture 2" descr="C:\Users\Enzo\Desktop\e se ci fosse un'altra vita\osserva foto 5.jpg"/>
          <p:cNvPicPr>
            <a:picLocks noGrp="1" noChangeAspect="1" noChangeArrowheads="1"/>
          </p:cNvPicPr>
          <p:nvPr>
            <p:ph sz="half" idx="1"/>
          </p:nvPr>
        </p:nvPicPr>
        <p:blipFill>
          <a:blip r:embed="rId1"/>
          <a:srcRect/>
          <a:stretch>
            <a:fillRect/>
          </a:stretch>
        </p:blipFill>
        <p:spPr bwMode="auto">
          <a:xfrm>
            <a:off x="252095" y="2204720"/>
            <a:ext cx="2681605" cy="3286125"/>
          </a:xfrm>
          <a:prstGeom prst="rect">
            <a:avLst/>
          </a:prstGeom>
          <a:noFill/>
        </p:spPr>
      </p:pic>
      <p:pic>
        <p:nvPicPr>
          <p:cNvPr id="3" name="Content Placeholder 2" descr="bacino idrografico e portata idrica"/>
          <p:cNvPicPr>
            <a:picLocks noChangeAspect="1"/>
          </p:cNvPicPr>
          <p:nvPr>
            <p:ph sz="half" idx="2"/>
          </p:nvPr>
        </p:nvPicPr>
        <p:blipFill>
          <a:blip r:embed="rId2"/>
          <a:stretch>
            <a:fillRect/>
          </a:stretch>
        </p:blipFill>
        <p:spPr>
          <a:xfrm>
            <a:off x="2908300" y="2007235"/>
            <a:ext cx="5855335" cy="3860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l"/>
            <a:r>
              <a:rPr lang="it-IT" sz="1800" dirty="0" smtClean="0"/>
              <a:t>L’acqua non solo scorre ma può anche scavarsi delle gallerie intercomunicanti in sotterranea quando le rocce sono di tipo calcareo ed il paesaggio si chiama carsico.</a:t>
            </a:r>
            <a:br>
              <a:rPr lang="it-IT" sz="1800" dirty="0" smtClean="0"/>
            </a:br>
            <a:r>
              <a:rPr lang="it-IT" sz="1800" dirty="0" smtClean="0"/>
              <a:t>In superficie l’erosione carsica non è così estesa e profonda come in sotterranea poiché nel secondo caso essa è aiutata dalle fratture e faglie che le forze endogene hanno generato durante fasi di compressione o distensione.</a:t>
            </a:r>
            <a:endParaRPr lang="it-IT" sz="1800" dirty="0"/>
          </a:p>
        </p:txBody>
      </p:sp>
      <p:pic>
        <p:nvPicPr>
          <p:cNvPr id="3074" name="Picture 2" descr="C:\Users\Enzo\Desktop\e se ci fosse un'altra vita\osserva schema.jpg"/>
          <p:cNvPicPr>
            <a:picLocks noGrp="1" noChangeAspect="1" noChangeArrowheads="1"/>
          </p:cNvPicPr>
          <p:nvPr>
            <p:ph idx="1"/>
          </p:nvPr>
        </p:nvPicPr>
        <p:blipFill>
          <a:blip r:embed="rId1"/>
          <a:srcRect/>
          <a:stretch>
            <a:fillRect/>
          </a:stretch>
        </p:blipFill>
        <p:spPr bwMode="auto">
          <a:xfrm>
            <a:off x="1138237" y="2129631"/>
            <a:ext cx="6867525" cy="34671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a:r>
              <a:rPr lang="it-IT" sz="1800" dirty="0" smtClean="0"/>
              <a:t>Il modellamento del paesaggio avviene secondo forze esogene quali i fattori climatici e forze endogene che danno luogo alle faglie. Nella figura 1 la faglia è ben visibile mentre nel caso della figura b è in parte mascherata dalla vegetazione</a:t>
            </a:r>
            <a:endParaRPr lang="it-IT" sz="1800" dirty="0"/>
          </a:p>
        </p:txBody>
      </p:sp>
      <p:pic>
        <p:nvPicPr>
          <p:cNvPr id="2050" name="Picture 2" descr="C:\Users\Enzo\Desktop\e se ci fosse un'altra vita\osserva la foto.jpg"/>
          <p:cNvPicPr>
            <a:picLocks noGrp="1" noChangeAspect="1" noChangeArrowheads="1"/>
          </p:cNvPicPr>
          <p:nvPr>
            <p:ph idx="1"/>
          </p:nvPr>
        </p:nvPicPr>
        <p:blipFill>
          <a:blip r:embed="rId1"/>
          <a:srcRect/>
          <a:stretch>
            <a:fillRect/>
          </a:stretch>
        </p:blipFill>
        <p:spPr bwMode="auto">
          <a:xfrm>
            <a:off x="1262062" y="2091531"/>
            <a:ext cx="6619875" cy="35433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l"/>
            <a:r>
              <a:rPr lang="it-IT" sz="1800" dirty="0" smtClean="0"/>
              <a:t>Il piano verticale e laterale mostrano in 3D ciò che la pianta o carta topografica (in scala 1:5000 oppure 1:10000  o anche 1: 25000) mostra secondo le isoipse distanziate ogni 5, 10 o 25 metri a seconda della scala prima citata.</a:t>
            </a:r>
            <a:br>
              <a:rPr lang="it-IT" sz="1800" dirty="0" smtClean="0"/>
            </a:br>
            <a:r>
              <a:rPr lang="it-IT" sz="1800" dirty="0" smtClean="0"/>
              <a:t>Quindi in verticale il dislivello  tra due curve dipende dalla scala di rappresentazione</a:t>
            </a:r>
            <a:endParaRPr lang="it-IT" sz="1800" dirty="0"/>
          </a:p>
        </p:txBody>
      </p:sp>
      <p:pic>
        <p:nvPicPr>
          <p:cNvPr id="5122" name="Picture 2" descr="C:\Users\Enzo\Desktop\Picture1.png"/>
          <p:cNvPicPr>
            <a:picLocks noGrp="1" noChangeAspect="1" noChangeArrowheads="1"/>
          </p:cNvPicPr>
          <p:nvPr>
            <p:ph idx="1"/>
          </p:nvPr>
        </p:nvPicPr>
        <p:blipFill>
          <a:blip r:embed="rId1"/>
          <a:srcRect/>
          <a:stretch>
            <a:fillRect/>
          </a:stretch>
        </p:blipFill>
        <p:spPr bwMode="auto">
          <a:xfrm>
            <a:off x="1833180" y="1805494"/>
            <a:ext cx="5477640" cy="411537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Isoipse </a:t>
            </a:r>
            <a:endParaRPr lang="it-IT" dirty="0"/>
          </a:p>
        </p:txBody>
      </p:sp>
      <p:sp>
        <p:nvSpPr>
          <p:cNvPr id="4" name="Segnaposto contenuto 2"/>
          <p:cNvSpPr>
            <a:spLocks noGrp="1"/>
          </p:cNvSpPr>
          <p:nvPr>
            <p:ph idx="1"/>
          </p:nvPr>
        </p:nvSpPr>
        <p:spPr>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t-IT" dirty="0"/>
              <a:t>Le curve di livello, dette anche isoipse, dal greco </a:t>
            </a:r>
            <a:r>
              <a:rPr lang="it-IT" dirty="0" err="1"/>
              <a:t>isos</a:t>
            </a:r>
            <a:r>
              <a:rPr lang="it-IT" dirty="0"/>
              <a:t> =“uguale” e </a:t>
            </a:r>
            <a:r>
              <a:rPr lang="it-IT" dirty="0" err="1"/>
              <a:t>iupsos</a:t>
            </a:r>
            <a:r>
              <a:rPr lang="it-IT" dirty="0"/>
              <a:t> = “altezza”, sono linee che uniscono tutti i punti aventi la stessa altezza (quota) sul livello del mare. Si ottengono immaginando di intersecare un rilievo del terreno con dei piani paralleli alla superficie del mare e distanti fra loro ad intervallo (altezza) regolare, generalmente 10, 25, 50 o 100 metri, secondo la scala della carta; l’insieme dei punti dove i piani incontrano il rilievo sono rappresentati da linee continue più o meno sinuose </a:t>
            </a:r>
            <a:r>
              <a:rPr lang="it-IT" i="1" dirty="0"/>
              <a:t>aventi la stessa quota</a:t>
            </a:r>
            <a:r>
              <a:rPr lang="it-IT" dirty="0"/>
              <a:t>, le curve di livello, la cui proiezione in piano è l’isoipsa. </a:t>
            </a:r>
            <a:endParaRPr lang="it-IT" dirty="0"/>
          </a:p>
          <a:p>
            <a:endParaRPr lang="it-I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0"/>
            <a:ext cx="8358246" cy="1714488"/>
          </a:xfrm>
        </p:spPr>
        <p:txBody>
          <a:bodyPr>
            <a:normAutofit fontScale="90000"/>
          </a:bodyPr>
          <a:lstStyle/>
          <a:p>
            <a:pPr algn="l"/>
            <a:r>
              <a:rPr lang="it-IT" sz="1800" dirty="0" smtClean="0"/>
              <a:t>Curve di uguale livello diradate e frastagliate sono sintomatiche di un paesaggio evoluto e poco pendente mentre là dove appaiono regolari e poco distanti sono segno di una pendenza sempre più elevata.</a:t>
            </a:r>
            <a:br>
              <a:rPr lang="it-IT" sz="1800" dirty="0" smtClean="0"/>
            </a:br>
            <a:r>
              <a:rPr lang="it-IT" sz="1800" dirty="0" smtClean="0"/>
              <a:t>Nella figura sottostante LA MONTAGNELLA da quota 100 diventa sempre più acclive, diversamente da M. NUOVO che presenta a destra una pendenza del versante più dolce; invece la parte tra </a:t>
            </a:r>
            <a:r>
              <a:rPr lang="it-IT" sz="1800" dirty="0" err="1" smtClean="0"/>
              <a:t>M.Nuovo</a:t>
            </a:r>
            <a:r>
              <a:rPr lang="it-IT" sz="1800" dirty="0" smtClean="0"/>
              <a:t> e La MONTAGNELLA e la parte concava tra di esse presenta isoipse molto vicine quindi pendenza elevata del versante.</a:t>
            </a:r>
            <a:endParaRPr lang="it-IT" sz="1800" dirty="0"/>
          </a:p>
        </p:txBody>
      </p:sp>
      <p:pic>
        <p:nvPicPr>
          <p:cNvPr id="6146" name="Picture 2" descr="C:\Users\Enzo\Desktop\Picture2.png"/>
          <p:cNvPicPr>
            <a:picLocks noGrp="1" noChangeAspect="1" noChangeArrowheads="1"/>
          </p:cNvPicPr>
          <p:nvPr>
            <p:ph idx="1"/>
          </p:nvPr>
        </p:nvPicPr>
        <p:blipFill>
          <a:blip r:embed="rId1"/>
          <a:srcRect/>
          <a:stretch>
            <a:fillRect/>
          </a:stretch>
        </p:blipFill>
        <p:spPr bwMode="auto">
          <a:xfrm>
            <a:off x="2000232" y="1857364"/>
            <a:ext cx="5142622" cy="445694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l"/>
            <a:r>
              <a:rPr lang="it-IT" sz="1800" dirty="0" smtClean="0"/>
              <a:t>La zona di Calcata si trova dalle nostre parti ed è significativa per il discorso dell’andamento delle isoipse fatto: nota che a sinistra le isoipse sono ravvicinate mentre dive sorge il centro abitato di CALCATA  e poi immediatamente a destra l’andamento è più frastagliato e distanziato, salvo ritornare di nuovo a pendenza progressivamente elevata.</a:t>
            </a:r>
            <a:endParaRPr lang="it-IT" sz="1800" dirty="0"/>
          </a:p>
        </p:txBody>
      </p:sp>
      <p:pic>
        <p:nvPicPr>
          <p:cNvPr id="7170" name="Picture 2" descr="C:\Users\Enzo\Desktop\materiale didattico\GEOLOGIA\Calcata e Valle del Treja\calcata ingrandimento.png"/>
          <p:cNvPicPr>
            <a:picLocks noGrp="1" noChangeAspect="1" noChangeArrowheads="1"/>
          </p:cNvPicPr>
          <p:nvPr>
            <p:ph idx="1"/>
          </p:nvPr>
        </p:nvPicPr>
        <p:blipFill>
          <a:blip r:embed="rId1"/>
          <a:srcRect/>
          <a:stretch>
            <a:fillRect/>
          </a:stretch>
        </p:blipFill>
        <p:spPr bwMode="auto">
          <a:xfrm>
            <a:off x="546957" y="1600200"/>
            <a:ext cx="8050085" cy="4525963"/>
          </a:xfrm>
          <a:prstGeom prst="rect">
            <a:avLst/>
          </a:prstGeom>
          <a:noFill/>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7047</Words>
  <Application>WPS Presentation</Application>
  <PresentationFormat>Presentazione su schermo (4:3)</PresentationFormat>
  <Paragraphs>49</Paragraphs>
  <Slides>14</Slides>
  <Notes>0</Notes>
  <HiddenSlides>0</HiddenSlides>
  <MMClips>0</MMClips>
  <ScaleCrop>false</ScaleCrop>
  <HeadingPairs>
    <vt:vector size="4" baseType="variant">
      <vt:variant>
        <vt:lpstr>主题</vt:lpstr>
      </vt:variant>
      <vt:variant>
        <vt:i4>1</vt:i4>
      </vt:variant>
      <vt:variant>
        <vt:lpstr>幻灯片标题</vt:lpstr>
      </vt:variant>
      <vt:variant>
        <vt:i4>14</vt:i4>
      </vt:variant>
    </vt:vector>
  </HeadingPairs>
  <TitlesOfParts>
    <vt:vector size="15" baseType="lpstr">
      <vt:lpstr>Tema di Office</vt:lpstr>
      <vt:lpstr>PowerPoint 演示文稿</vt:lpstr>
      <vt:lpstr>Cos’è il paesaggio?</vt:lpstr>
      <vt:lpstr>Un fiume può generare delle valli a “V “ se è giovane  altrimenti man  mano che erode e deposita a seconda dell’energia cinetica delle acque evolve secondo una  valli ad “U” (che non sono solo tipiche delle valli glaciali)  o se tende a planare sul paesaggio assume in pianta un andamento sinuoso detto a meandri.  Ricordiamo comunque che un fiume lungo il suo tragitto erode e le sponde a desta e sinistra sono l’evidenza di quali rocce siano state erose: come un coltello che affonda la sua lama in una torta stratificata di pan di spagna e creme diverse, una volta rimossa la prima fetta appare il sostanzioso ripieno. Quindi un fiume ci consente di leggere nel libro della storia della Terra. </vt:lpstr>
      <vt:lpstr>L’acqua non solo scorre ma può anche scavarsi delle gallerie intercomunicanti in sotterranea quando le rocce sono di tipo calcareo ed il paesaggio si chiama carsico. In superficie l’erosione carsica non è così estesa e profonda come in sotterranea poiché nel secondo caso essa è aiutata dalle fratture e faglie che le forze endogene hanno generato durante fasi di compressione o distensione.</vt:lpstr>
      <vt:lpstr>Il modellamento del paesaggio avviene secondo forze esogene quali i fattori climatici e forze endogene che danno luogo alle faglie. Nella figura 1 la faglia è ben visibile mentre nel caso della figura b è in parte mascherata dalla vegetazione</vt:lpstr>
      <vt:lpstr>Il piano verticale e laterale mostrano in 3D ciò che la pianta o carta topografica (in scala 1:5000 oppure 1:10000  o anche 1: 25000) mostra secondo le isoipse distanziate ogni 5, 10 o 25 metri a seconda della scala prima citata. Quindi in verticale il dislivello  tra due curve dipende dalla scala di rappresentazione</vt:lpstr>
      <vt:lpstr>Isoipse </vt:lpstr>
      <vt:lpstr>Curve di uguale livello diradate e frastagliate sono sintomatiche di un paesaggio evoluto e poco pendente mentre là dove appaiono regolari e poco distanti sono segno di una pendenza sempre più elevata. Nella figura sottostante LA MONTAGNELLA da quota 100 diventa sempre più acclive, diversamente da M. NUOVO che presenta a destra una pendenza del versante più dolce; invece la parte tra M.Nuovo e La MONTAGNELLA e la parte concava tra di esse presenta isoipse molto vicine quindi pendenza elevata del versante.</vt:lpstr>
      <vt:lpstr>La zona di Calcata si trova dalle nostre parti ed è significativa per il discorso dell’andamento delle isoipse fatto: nota che a sinistra le isoipse sono ravvicinate mentre dive sorge il centro abitato di CALCATA  e poi immediatamente a destra l’andamento è più frastagliato e distanziato, salvo ritornare di nuovo a pendenza progressivamente elevata.</vt:lpstr>
      <vt:lpstr>Il geologo dopo aver rilevato i diversi tipi di rocce, come esse siano inclinate nella stratificazione e soprattutto dopo aver compreso il rapporto geometrico e cronologico con cui la formazione della stratificazione è avvenuta costruisce la carta geologica. La carta geologica è resa tale partendo da una carta topografica dove il rilevamento delle litologie riscontate vengono cartografate  come in figura dove i diversi colori significano litologie diverse avvenute in ere geologiche diverse. Dalla lettura di queste carte è come se stessimo leggendo nel libro della storia evolutiva del nostro pianeta.</vt:lpstr>
      <vt:lpstr>La SEZ 3 dell’immagine precedente che appariva come un segmento su quella carta colorata ora in questa immagine ci mostra il rapporto stratigrafico tra le diverse rocce. Dopo aver ricavato il profilo topografico sapendo lungo il profilo tracciato dove si passa da una litologia all’altra e con che inclinazione e orientamento degli stati si può costruire una sezione geologica  </vt:lpstr>
      <vt:lpstr>Uno degli obiettivi del ricostruire la sezione geologica è individuare se possibile dei fossili guida: ossia delle forme di vita che si sono estinte e che la datazione assoluta delle rocce ci ha consentito di individuare quando sono vissute e quando si sono estinte. Lo studio della Paleontologia ci dimostra che la vita sulla Terra è evoluta e che cataclismi quali frane, alluvioni, terremoti ed eruzioni vulcaniche come anche eventi meteo estremi hanno contribuito insieme a condizioni di vivibilità che cambiavano a portare alcune forme di vita alla totale estinzione.</vt:lpstr>
      <vt:lpstr>Zona Lab: sezione topografica  </vt:lpstr>
      <vt:lpstr>Zona Lab 2: sezione geologica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Enzo</dc:creator>
  <cp:lastModifiedBy>Enzo</cp:lastModifiedBy>
  <cp:revision>14</cp:revision>
  <dcterms:created xsi:type="dcterms:W3CDTF">2016-04-25T17:23:00Z</dcterms:created>
  <dcterms:modified xsi:type="dcterms:W3CDTF">2016-05-11T15:28:28Z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1033-10.1.0.5507</vt:lpwstr>
  </property>
</Properties>
</file>